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57" r:id="rId5"/>
    <p:sldId id="268" r:id="rId6"/>
    <p:sldId id="267" r:id="rId7"/>
    <p:sldId id="272" r:id="rId8"/>
    <p:sldId id="273" r:id="rId9"/>
    <p:sldId id="274" r:id="rId10"/>
    <p:sldId id="276" r:id="rId11"/>
    <p:sldId id="275" r:id="rId12"/>
    <p:sldId id="277" r:id="rId13"/>
    <p:sldId id="278" r:id="rId14"/>
  </p:sldIdLst>
  <p:sldSz cx="12188825" cy="6858000"/>
  <p:notesSz cx="6858000" cy="9144000"/>
  <p:defaultTextStyle>
    <a:defPPr rtl="0">
      <a:defRPr lang="fr-fr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437" autoAdjust="0"/>
  </p:normalViewPr>
  <p:slideViewPr>
    <p:cSldViewPr>
      <p:cViewPr varScale="1">
        <p:scale>
          <a:sx n="115" d="100"/>
          <a:sy n="115" d="100"/>
        </p:scale>
        <p:origin x="378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D8AF6929-4F16-43A6-8368-BF93843271D3}" type="datetime1">
              <a:rPr lang="fr-FR" smtClean="0"/>
              <a:t>08/06/2022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fr-FR" smtClean="0"/>
              <a:pPr algn="r"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4D9CF8A1-AC6C-4B34-A6AF-5306B09514F1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4" name="Espace réservé d’image de diapositive 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dirty="0" smtClean="0"/>
              <a:t>Modifiez les styles du texte du masque</a:t>
            </a:r>
          </a:p>
          <a:p>
            <a:pPr lvl="1" rtl="0"/>
            <a:r>
              <a:rPr lang="fr-FR" dirty="0" smtClean="0"/>
              <a:t>Deuxième niveau</a:t>
            </a:r>
          </a:p>
          <a:p>
            <a:pPr lvl="2" rtl="0"/>
            <a:r>
              <a:rPr lang="fr-FR" dirty="0" smtClean="0"/>
              <a:t>Troisième niveau</a:t>
            </a:r>
          </a:p>
          <a:p>
            <a:pPr lvl="3" rtl="0"/>
            <a:r>
              <a:rPr lang="fr-FR" dirty="0" smtClean="0"/>
              <a:t>Quatrième niveau</a:t>
            </a:r>
          </a:p>
          <a:p>
            <a:pPr lvl="4" rtl="0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/>
            <a:fld id="{3EBA5BD7-F043-4D1B-AA17-CD412FC534DE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62862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27575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5330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Connecteur droit 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Connecteur droit 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Connecteur droit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lignes inférieur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orme libre 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10" name="Forme libre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11" name="Forme libre 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</p:grpSp>
      <p:sp>
        <p:nvSpPr>
          <p:cNvPr id="2" name="Titre 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smtClean="0"/>
              <a:t>Modifier le style des sous-titres du masque</a:t>
            </a:r>
            <a:endParaRPr lang="fr-FR" dirty="0"/>
          </a:p>
        </p:txBody>
      </p:sp>
      <p:sp>
        <p:nvSpPr>
          <p:cNvPr id="22" name="Espace réservé de la date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E36D263-5C89-4D5D-8B05-0120FB33B4BA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23" name="Espace réservé du pied de page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24" name="Espace réservé du numéro de diapositive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1D2FCC-4233-4F14-8EDB-8DB44C2A50E0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3F31CA-359D-41CC-AD54-062A6FB97288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contenu 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2899D0D-1C7F-4044-B286-354B51780DED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Connecteur droit 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Connecteur droit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Connecteur droit 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EFD5C92-4BB1-4FBC-932D-AE246A545D97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4" name="Espace réservé du contenu 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B22FCC3-3DC7-4160-A3CE-82200479EFA7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5" name="Espace réservé du texte 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7AB33AB-93D8-496F-A7A3-D08F359C34C7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B80ABE1-D260-4843-B80F-7D5268AEEE07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8B7253B-1B29-4A13-B3F4-5ABF9F84795C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4" name="Espace réservé du texte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FF95AA5-BF1E-4EB9-A1D5-0AB2DD60A2D9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4" name="Espace réservé du texte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fr-FR" smtClean="0"/>
              <a:t>Cliquez sur l'icône pour ajouter une image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F7BC923-82FA-41E3-BF4E-E946B22CD3AC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ignes de gauche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orme libre 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1" name="Forme libre 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4" name="Forme libre 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</p:grpSp>
      <p:sp>
        <p:nvSpPr>
          <p:cNvPr id="2" name="Espace réservé du titre 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fr-FR" dirty="0" smtClean="0"/>
              <a:t>Modifiez les styles du texte du masque</a:t>
            </a:r>
          </a:p>
          <a:p>
            <a:pPr lvl="1" rtl="0"/>
            <a:r>
              <a:rPr lang="fr-FR" dirty="0" smtClean="0"/>
              <a:t>Deuxième niveau</a:t>
            </a:r>
          </a:p>
          <a:p>
            <a:pPr lvl="2" rtl="0"/>
            <a:r>
              <a:rPr lang="fr-FR" dirty="0" smtClean="0"/>
              <a:t>Troisième niveau</a:t>
            </a:r>
          </a:p>
          <a:p>
            <a:pPr lvl="3" rtl="0"/>
            <a:r>
              <a:rPr lang="fr-FR" dirty="0" smtClean="0"/>
              <a:t>Quatrième niveau</a:t>
            </a:r>
          </a:p>
          <a:p>
            <a:pPr lvl="4" rtl="0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97F8E-A89E-4ECD-B8CE-87968877804C}" type="datetime1">
              <a:rPr lang="fr-FR" smtClean="0"/>
              <a:pPr/>
              <a:t>08/06/2022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rrmhearts/Serial-Programming-Win32API-C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9581804" cy="2000251"/>
          </a:xfrm>
        </p:spPr>
        <p:txBody>
          <a:bodyPr rtlCol="0"/>
          <a:lstStyle/>
          <a:p>
            <a:r>
              <a:rPr lang="fr-CH" dirty="0"/>
              <a:t>2202 Interface carte ATM pour exercices PROG</a:t>
            </a:r>
          </a:p>
        </p:txBody>
      </p:sp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dirty="0" smtClean="0"/>
              <a:t>ETML-ES</a:t>
            </a:r>
          </a:p>
          <a:p>
            <a:pPr rtl="0"/>
            <a:r>
              <a:rPr lang="fr-FR" dirty="0" smtClean="0"/>
              <a:t>Subahskanth Mohanasarma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Conclusion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Mettre en pratique mes connaissances</a:t>
            </a:r>
          </a:p>
          <a:p>
            <a:r>
              <a:rPr lang="fr-CH" dirty="0" smtClean="0"/>
              <a:t>Approfondir mes connaissances.</a:t>
            </a:r>
          </a:p>
          <a:p>
            <a:r>
              <a:rPr lang="fr-CH" dirty="0" smtClean="0"/>
              <a:t>Pas eu le temps</a:t>
            </a:r>
          </a:p>
          <a:p>
            <a:r>
              <a:rPr lang="fr-CH" dirty="0" smtClean="0"/>
              <a:t>La base du projet est fonctionnel</a:t>
            </a:r>
          </a:p>
          <a:p>
            <a:pPr marL="0" indent="0">
              <a:buNone/>
            </a:pP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91737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 smtClean="0"/>
              <a:t>Table des matières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pPr rtl="0"/>
            <a:r>
              <a:rPr lang="fr-FR" dirty="0" smtClean="0"/>
              <a:t>Cahier de charge</a:t>
            </a:r>
          </a:p>
          <a:p>
            <a:pPr rtl="0"/>
            <a:r>
              <a:rPr lang="fr-FR" dirty="0" smtClean="0"/>
              <a:t>Planning </a:t>
            </a:r>
          </a:p>
          <a:p>
            <a:pPr rtl="0"/>
            <a:r>
              <a:rPr lang="fr-FR" dirty="0" smtClean="0"/>
              <a:t>Choix de la trame</a:t>
            </a:r>
          </a:p>
          <a:p>
            <a:pPr rtl="0"/>
            <a:r>
              <a:rPr lang="fr-FR" dirty="0" smtClean="0"/>
              <a:t>Software Kit ARM (</a:t>
            </a:r>
            <a:r>
              <a:rPr lang="fr-FR" dirty="0" err="1" smtClean="0"/>
              <a:t>Floatchart</a:t>
            </a:r>
            <a:r>
              <a:rPr lang="fr-FR" dirty="0" smtClean="0"/>
              <a:t>)</a:t>
            </a:r>
          </a:p>
          <a:p>
            <a:pPr lvl="1"/>
            <a:r>
              <a:rPr lang="fr-FR" dirty="0" smtClean="0"/>
              <a:t>Quelque partie du code</a:t>
            </a:r>
          </a:p>
          <a:p>
            <a:pPr rtl="0"/>
            <a:r>
              <a:rPr lang="fr-FR" dirty="0" smtClean="0"/>
              <a:t>Librairie pour application console (</a:t>
            </a:r>
            <a:r>
              <a:rPr lang="fr-FR" dirty="0"/>
              <a:t>V</a:t>
            </a:r>
            <a:r>
              <a:rPr lang="fr-FR" dirty="0" smtClean="0"/>
              <a:t>isual Studio)</a:t>
            </a:r>
          </a:p>
          <a:p>
            <a:pPr lvl="1"/>
            <a:r>
              <a:rPr lang="fr-FR" dirty="0" smtClean="0"/>
              <a:t>Fonction qui permet d’écrire sur le LCD</a:t>
            </a:r>
          </a:p>
          <a:p>
            <a:pPr rtl="0"/>
            <a:r>
              <a:rPr lang="fr-FR" dirty="0" smtClean="0"/>
              <a:t>Etat général du projet</a:t>
            </a:r>
          </a:p>
          <a:p>
            <a:pPr rtl="0"/>
            <a:r>
              <a:rPr lang="fr-FR" dirty="0" smtClean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Cahier de charge</a:t>
            </a:r>
            <a:endParaRPr lang="fr-CH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But du projet</a:t>
            </a:r>
          </a:p>
          <a:p>
            <a:r>
              <a:rPr lang="fr-CH" dirty="0" smtClean="0"/>
              <a:t>Choix de la communication</a:t>
            </a:r>
          </a:p>
          <a:p>
            <a:endParaRPr lang="fr-CH" dirty="0"/>
          </a:p>
        </p:txBody>
      </p:sp>
      <p:grpSp>
        <p:nvGrpSpPr>
          <p:cNvPr id="8" name="Canvas 1"/>
          <p:cNvGrpSpPr/>
          <p:nvPr/>
        </p:nvGrpSpPr>
        <p:grpSpPr>
          <a:xfrm>
            <a:off x="3214092" y="3140968"/>
            <a:ext cx="5788660" cy="3108960"/>
            <a:chOff x="0" y="0"/>
            <a:chExt cx="5788660" cy="310896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5788660" cy="3108960"/>
            </a:xfrm>
            <a:prstGeom prst="rect">
              <a:avLst/>
            </a:prstGeom>
            <a:noFill/>
          </p:spPr>
        </p:sp>
        <p:sp>
          <p:nvSpPr>
            <p:cNvPr id="11" name="Rectangle 10"/>
            <p:cNvSpPr/>
            <p:nvPr/>
          </p:nvSpPr>
          <p:spPr>
            <a:xfrm>
              <a:off x="407240" y="36015"/>
              <a:ext cx="1537519" cy="2477729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94514" y="850864"/>
              <a:ext cx="243348" cy="353962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94404" y="1318456"/>
              <a:ext cx="243205" cy="35369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5446" y="1329518"/>
              <a:ext cx="242570" cy="35369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15" name="Rectangle: Rounded Corners 8"/>
            <p:cNvSpPr/>
            <p:nvPr/>
          </p:nvSpPr>
          <p:spPr>
            <a:xfrm>
              <a:off x="1826800" y="1378119"/>
              <a:ext cx="1168810" cy="232287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16" name="Rectangle: Rounded Corners 22"/>
            <p:cNvSpPr/>
            <p:nvPr/>
          </p:nvSpPr>
          <p:spPr>
            <a:xfrm>
              <a:off x="612058" y="692525"/>
              <a:ext cx="446139" cy="1272048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17" name="Zone de texte 25"/>
            <p:cNvSpPr txBox="1"/>
            <p:nvPr/>
          </p:nvSpPr>
          <p:spPr>
            <a:xfrm>
              <a:off x="637200" y="135104"/>
              <a:ext cx="1019810" cy="452120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6000"/>
                </a:lnSpc>
                <a:spcAft>
                  <a:spcPts val="800"/>
                </a:spcAft>
              </a:pPr>
              <a:r>
                <a:rPr lang="fr-CH" sz="1100">
                  <a:effectLst/>
                  <a:ea typeface="Calibri" panose="020F0502020204030204" pitchFamily="34" charset="0"/>
                  <a:cs typeface="Arial" panose="020B0604020202020204" pitchFamily="34" charset="0"/>
                </a:rPr>
                <a:t>Kit ARM</a:t>
              </a:r>
              <a:endParaRPr lang="fr-CH" sz="1100">
                <a:effectLst/>
                <a:latin typeface="Arial" panose="020B060402020202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8" name="Zone de texte 25"/>
            <p:cNvSpPr txBox="1"/>
            <p:nvPr/>
          </p:nvSpPr>
          <p:spPr>
            <a:xfrm>
              <a:off x="2020760" y="1114590"/>
              <a:ext cx="1009672" cy="849983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50000"/>
                </a:lnSpc>
                <a:spcAft>
                  <a:spcPts val="800"/>
                </a:spcAft>
              </a:pPr>
              <a:r>
                <a:rPr lang="fr-CH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Liaison USB</a:t>
              </a:r>
              <a:endParaRPr lang="fr-CH" sz="1100" dirty="0">
                <a:effectLst/>
                <a:latin typeface="Arial" panose="020B0604020202020204" pitchFamily="34" charset="0"/>
                <a:ea typeface="Calibri" panose="020F0502020204030204" pitchFamily="34" charset="0"/>
              </a:endParaRPr>
            </a:p>
            <a:p>
              <a:pPr algn="just">
                <a:lnSpc>
                  <a:spcPct val="150000"/>
                </a:lnSpc>
                <a:spcAft>
                  <a:spcPts val="800"/>
                </a:spcAft>
              </a:pPr>
              <a:r>
                <a:rPr lang="fr-CH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(</a:t>
              </a:r>
              <a:r>
                <a:rPr lang="fr-CH" sz="1100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Com.UART</a:t>
              </a:r>
              <a:r>
                <a:rPr lang="fr-CH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)</a:t>
              </a:r>
              <a:endParaRPr lang="fr-CH" sz="1100" dirty="0">
                <a:effectLst/>
                <a:latin typeface="Arial" panose="020B060402020202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9" name="Zone de texte 25"/>
            <p:cNvSpPr txBox="1"/>
            <p:nvPr/>
          </p:nvSpPr>
          <p:spPr>
            <a:xfrm>
              <a:off x="4283827" y="1013933"/>
              <a:ext cx="1009015" cy="84963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50000"/>
                </a:lnSpc>
                <a:spcAft>
                  <a:spcPts val="800"/>
                </a:spcAft>
              </a:pPr>
              <a:r>
                <a:rPr lang="fr-CH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Application </a:t>
              </a:r>
              <a:endParaRPr lang="fr-CH" sz="1200">
                <a:effectLst/>
                <a:latin typeface="Times New Roman" panose="02020603050405020304" pitchFamily="18" charset="0"/>
                <a:ea typeface="Yu Mincho"/>
              </a:endParaRPr>
            </a:p>
            <a:p>
              <a:pPr algn="just">
                <a:lnSpc>
                  <a:spcPct val="150000"/>
                </a:lnSpc>
                <a:spcAft>
                  <a:spcPts val="800"/>
                </a:spcAft>
              </a:pPr>
              <a:r>
                <a:rPr lang="fr-CH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Console en C</a:t>
              </a:r>
              <a:endParaRPr lang="fr-CH" sz="1200">
                <a:effectLst/>
                <a:latin typeface="Times New Roman" panose="02020603050405020304" pitchFamily="18" charset="0"/>
                <a:ea typeface="Yu Mincho"/>
              </a:endParaRPr>
            </a:p>
          </p:txBody>
        </p:sp>
      </p:grpSp>
      <p:pic>
        <p:nvPicPr>
          <p:cNvPr id="20" name="Image 1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234" y="3776094"/>
            <a:ext cx="2882265" cy="1945005"/>
          </a:xfrm>
          <a:prstGeom prst="rect">
            <a:avLst/>
          </a:prstGeom>
        </p:spPr>
      </p:pic>
      <p:sp>
        <p:nvSpPr>
          <p:cNvPr id="21" name="Zone de texte 25"/>
          <p:cNvSpPr txBox="1"/>
          <p:nvPr/>
        </p:nvSpPr>
        <p:spPr>
          <a:xfrm>
            <a:off x="7342110" y="4088369"/>
            <a:ext cx="1416598" cy="916161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fr-CH" sz="1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Application </a:t>
            </a:r>
            <a:endParaRPr lang="fr-CH" sz="1200" dirty="0">
              <a:solidFill>
                <a:srgbClr val="002060"/>
              </a:solidFill>
              <a:effectLst/>
              <a:latin typeface="Times New Roman" panose="02020603050405020304" pitchFamily="18" charset="0"/>
              <a:ea typeface="Yu Mincho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fr-CH" sz="1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Console </a:t>
            </a:r>
            <a:r>
              <a:rPr lang="fr-CH" sz="1100" dirty="0" smtClean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 C </a:t>
            </a:r>
            <a:r>
              <a:rPr lang="fr-CH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</a:t>
            </a:r>
            <a:endParaRPr lang="fr-CH" sz="1200" dirty="0">
              <a:effectLst/>
              <a:latin typeface="Times New Roman" panose="02020603050405020304" pitchFamily="18" charset="0"/>
              <a:ea typeface="Yu Mincho"/>
            </a:endParaRPr>
          </a:p>
        </p:txBody>
      </p:sp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Planning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Choix de la trame</a:t>
            </a:r>
          </a:p>
          <a:p>
            <a:r>
              <a:rPr lang="fr-CH" dirty="0" smtClean="0"/>
              <a:t>Réaliser la partie réception Kit ARM</a:t>
            </a:r>
          </a:p>
          <a:p>
            <a:r>
              <a:rPr lang="fr-CH" dirty="0" smtClean="0"/>
              <a:t>Traitement des donnée UART sur une application console</a:t>
            </a:r>
          </a:p>
          <a:p>
            <a:r>
              <a:rPr lang="fr-CH" dirty="0" smtClean="0"/>
              <a:t>Réalisation d’une librairie</a:t>
            </a:r>
          </a:p>
          <a:p>
            <a:r>
              <a:rPr lang="fr-CH" dirty="0" smtClean="0"/>
              <a:t>Rédaction du rapport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87251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Choix de la trame</a:t>
            </a:r>
            <a:endParaRPr lang="fr-CH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4198015"/>
              </p:ext>
            </p:extLst>
          </p:nvPr>
        </p:nvGraphicFramePr>
        <p:xfrm>
          <a:off x="1485900" y="1651080"/>
          <a:ext cx="9145015" cy="890016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114174">
                  <a:extLst>
                    <a:ext uri="{9D8B030D-6E8A-4147-A177-3AD203B41FA5}">
                      <a16:colId xmlns:a16="http://schemas.microsoft.com/office/drawing/2014/main" val="1959667321"/>
                    </a:ext>
                  </a:extLst>
                </a:gridCol>
                <a:gridCol w="1113243">
                  <a:extLst>
                    <a:ext uri="{9D8B030D-6E8A-4147-A177-3AD203B41FA5}">
                      <a16:colId xmlns:a16="http://schemas.microsoft.com/office/drawing/2014/main" val="2759443508"/>
                    </a:ext>
                  </a:extLst>
                </a:gridCol>
                <a:gridCol w="1113243">
                  <a:extLst>
                    <a:ext uri="{9D8B030D-6E8A-4147-A177-3AD203B41FA5}">
                      <a16:colId xmlns:a16="http://schemas.microsoft.com/office/drawing/2014/main" val="3236132693"/>
                    </a:ext>
                  </a:extLst>
                </a:gridCol>
                <a:gridCol w="1113243">
                  <a:extLst>
                    <a:ext uri="{9D8B030D-6E8A-4147-A177-3AD203B41FA5}">
                      <a16:colId xmlns:a16="http://schemas.microsoft.com/office/drawing/2014/main" val="3689427191"/>
                    </a:ext>
                  </a:extLst>
                </a:gridCol>
                <a:gridCol w="3334157">
                  <a:extLst>
                    <a:ext uri="{9D8B030D-6E8A-4147-A177-3AD203B41FA5}">
                      <a16:colId xmlns:a16="http://schemas.microsoft.com/office/drawing/2014/main" val="503259516"/>
                    </a:ext>
                  </a:extLst>
                </a:gridCol>
                <a:gridCol w="1113243">
                  <a:extLst>
                    <a:ext uri="{9D8B030D-6E8A-4147-A177-3AD203B41FA5}">
                      <a16:colId xmlns:a16="http://schemas.microsoft.com/office/drawing/2014/main" val="1010439589"/>
                    </a:ext>
                  </a:extLst>
                </a:gridCol>
                <a:gridCol w="243712">
                  <a:extLst>
                    <a:ext uri="{9D8B030D-6E8A-4147-A177-3AD203B41FA5}">
                      <a16:colId xmlns:a16="http://schemas.microsoft.com/office/drawing/2014/main" val="4224397893"/>
                    </a:ext>
                  </a:extLst>
                </a:gridCol>
              </a:tblGrid>
              <a:tr h="388674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>
                          <a:effectLst/>
                        </a:rPr>
                        <a:t>Header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>
                          <a:effectLst/>
                        </a:rPr>
                        <a:t/>
                      </a:r>
                      <a:br>
                        <a:rPr lang="fr-CH" sz="1800">
                          <a:effectLst/>
                        </a:rPr>
                      </a:br>
                      <a:r>
                        <a:rPr lang="fr-CH" sz="1800">
                          <a:effectLst/>
                        </a:rPr>
                        <a:t>Byte0</a:t>
                      </a:r>
                      <a:endParaRPr lang="fr-CH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0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 dirty="0">
                          <a:effectLst/>
                        </a:rPr>
                        <a:t>Cmdld1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 dirty="0">
                          <a:effectLst/>
                        </a:rPr>
                        <a:t/>
                      </a:r>
                      <a:br>
                        <a:rPr lang="fr-CH" sz="1800" dirty="0">
                          <a:effectLst/>
                        </a:rPr>
                      </a:br>
                      <a:r>
                        <a:rPr lang="fr-CH" sz="1800" dirty="0">
                          <a:effectLst/>
                        </a:rPr>
                        <a:t>byte1</a:t>
                      </a:r>
                      <a:endParaRPr lang="fr-CH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0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>
                          <a:effectLst/>
                        </a:rPr>
                        <a:t>Cmdld0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>
                          <a:effectLst/>
                        </a:rPr>
                        <a:t/>
                      </a:r>
                      <a:br>
                        <a:rPr lang="fr-CH" sz="1800">
                          <a:effectLst/>
                        </a:rPr>
                      </a:br>
                      <a:r>
                        <a:rPr lang="fr-CH" sz="1800">
                          <a:effectLst/>
                        </a:rPr>
                        <a:t>byte2</a:t>
                      </a:r>
                      <a:endParaRPr lang="fr-CH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0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>
                          <a:effectLst/>
                        </a:rPr>
                        <a:t>DataLen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>
                          <a:effectLst/>
                        </a:rPr>
                        <a:t/>
                      </a:r>
                      <a:br>
                        <a:rPr lang="fr-CH" sz="1800">
                          <a:effectLst/>
                        </a:rPr>
                      </a:br>
                      <a:r>
                        <a:rPr lang="fr-CH" sz="1800">
                          <a:effectLst/>
                        </a:rPr>
                        <a:t>byte3</a:t>
                      </a:r>
                      <a:endParaRPr lang="fr-CH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0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 dirty="0">
                          <a:effectLst/>
                        </a:rPr>
                        <a:t>Data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 dirty="0">
                          <a:effectLst/>
                        </a:rPr>
                        <a:t/>
                      </a:r>
                      <a:br>
                        <a:rPr lang="fr-CH" sz="1800" dirty="0">
                          <a:effectLst/>
                        </a:rPr>
                      </a:br>
                      <a:r>
                        <a:rPr lang="fr-CH" sz="1800" dirty="0">
                          <a:effectLst/>
                        </a:rPr>
                        <a:t>byte 4…n</a:t>
                      </a:r>
                      <a:endParaRPr lang="fr-CH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0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 dirty="0">
                          <a:effectLst/>
                        </a:rPr>
                        <a:t>CRC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CH" sz="1800" dirty="0">
                          <a:effectLst/>
                        </a:rPr>
                        <a:t/>
                      </a:r>
                      <a:br>
                        <a:rPr lang="fr-CH" sz="1800" dirty="0">
                          <a:effectLst/>
                        </a:rPr>
                      </a:br>
                      <a:r>
                        <a:rPr lang="fr-CH" sz="1800" dirty="0">
                          <a:effectLst/>
                        </a:rPr>
                        <a:t>byte(n+1)</a:t>
                      </a:r>
                      <a:endParaRPr lang="fr-CH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CH" sz="1100">
                          <a:effectLst/>
                        </a:rPr>
                        <a:t> </a:t>
                      </a:r>
                      <a:endParaRPr lang="fr-CH" sz="11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28765626"/>
                  </a:ext>
                </a:extLst>
              </a:tr>
              <a:tr h="372956">
                <a:tc v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0" anchor="b"/>
                </a:tc>
                <a:extLst>
                  <a:ext uri="{0D108BD9-81ED-4DB2-BD59-A6C34878D82A}">
                    <a16:rowId xmlns:a16="http://schemas.microsoft.com/office/drawing/2014/main" val="2188440985"/>
                  </a:ext>
                </a:extLst>
              </a:tr>
            </a:tbl>
          </a:graphicData>
        </a:graphic>
      </p:graphicFrame>
      <p:sp>
        <p:nvSpPr>
          <p:cNvPr id="7" name="ZoneTexte 6"/>
          <p:cNvSpPr txBox="1"/>
          <p:nvPr/>
        </p:nvSpPr>
        <p:spPr>
          <a:xfrm>
            <a:off x="1053852" y="2693577"/>
            <a:ext cx="77048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52393" lvl="1" indent="-342900">
              <a:buFont typeface="Arial" panose="020B0604020202020204" pitchFamily="34" charset="0"/>
              <a:buChar char="•"/>
            </a:pPr>
            <a:r>
              <a:rPr lang="fr-CH" sz="4800" dirty="0" smtClean="0"/>
              <a:t>Header</a:t>
            </a:r>
          </a:p>
          <a:p>
            <a:pPr marL="952393" lvl="1" indent="-342900">
              <a:buFont typeface="Arial" panose="020B0604020202020204" pitchFamily="34" charset="0"/>
              <a:buChar char="•"/>
            </a:pPr>
            <a:r>
              <a:rPr lang="fr-CH" sz="4800" dirty="0" smtClean="0"/>
              <a:t>Cmdld1 &amp; Cmdld0</a:t>
            </a:r>
          </a:p>
          <a:p>
            <a:pPr marL="952393" lvl="1" indent="-342900">
              <a:buFont typeface="Arial" panose="020B0604020202020204" pitchFamily="34" charset="0"/>
              <a:buChar char="•"/>
            </a:pPr>
            <a:r>
              <a:rPr lang="fr-CH" sz="4800" dirty="0" err="1" smtClean="0"/>
              <a:t>DataLen</a:t>
            </a:r>
            <a:endParaRPr lang="fr-CH" sz="4800" dirty="0" smtClean="0"/>
          </a:p>
          <a:p>
            <a:pPr marL="952393" lvl="1" indent="-342900">
              <a:buFont typeface="Arial" panose="020B0604020202020204" pitchFamily="34" charset="0"/>
              <a:buChar char="•"/>
            </a:pPr>
            <a:r>
              <a:rPr lang="fr-CH" sz="4800" dirty="0" smtClean="0"/>
              <a:t>Data</a:t>
            </a:r>
          </a:p>
          <a:p>
            <a:pPr marL="952393" lvl="1" indent="-342900">
              <a:buFont typeface="Arial" panose="020B0604020202020204" pitchFamily="34" charset="0"/>
              <a:buChar char="•"/>
            </a:pPr>
            <a:r>
              <a:rPr lang="fr-CH" sz="4800" dirty="0" smtClean="0"/>
              <a:t>CRC</a:t>
            </a:r>
            <a:endParaRPr lang="fr-CH" sz="4800" dirty="0"/>
          </a:p>
        </p:txBody>
      </p:sp>
    </p:spTree>
    <p:extLst>
      <p:ext uri="{BB962C8B-B14F-4D97-AF65-F5344CB8AC3E}">
        <p14:creationId xmlns:p14="http://schemas.microsoft.com/office/powerpoint/2010/main" val="19326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Software Kit ARM (</a:t>
            </a:r>
            <a:r>
              <a:rPr lang="fr-FR" dirty="0" err="1"/>
              <a:t>Floatchart</a:t>
            </a:r>
            <a:r>
              <a:rPr lang="fr-FR" dirty="0" smtClean="0"/>
              <a:t>)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81844" y="1498600"/>
            <a:ext cx="12150548" cy="5167051"/>
          </a:xfrm>
        </p:spPr>
        <p:txBody>
          <a:bodyPr/>
          <a:lstStyle/>
          <a:p>
            <a:r>
              <a:rPr lang="fr-CH" dirty="0" smtClean="0"/>
              <a:t>Réception</a:t>
            </a:r>
          </a:p>
          <a:p>
            <a:r>
              <a:rPr lang="fr-CH" dirty="0" smtClean="0"/>
              <a:t>CRC contrôle </a:t>
            </a:r>
          </a:p>
          <a:p>
            <a:r>
              <a:rPr lang="fr-CH" dirty="0" smtClean="0"/>
              <a:t>Header Contrôle</a:t>
            </a:r>
          </a:p>
          <a:p>
            <a:r>
              <a:rPr lang="fr-CH" dirty="0" smtClean="0"/>
              <a:t>Traduction</a:t>
            </a:r>
          </a:p>
          <a:p>
            <a:r>
              <a:rPr lang="fr-CH" dirty="0" smtClean="0"/>
              <a:t>Traitement de la commande</a:t>
            </a:r>
          </a:p>
          <a:p>
            <a:r>
              <a:rPr lang="fr-CH" dirty="0" smtClean="0"/>
              <a:t>Traitement des erreurs.</a:t>
            </a:r>
            <a:endParaRPr lang="fr-CH" dirty="0"/>
          </a:p>
        </p:txBody>
      </p:sp>
      <p:pic>
        <p:nvPicPr>
          <p:cNvPr id="2050" name="Picture 2" descr="Tableau vie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6540" y="274637"/>
            <a:ext cx="4680520" cy="63449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311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ans tit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40" y="116632"/>
            <a:ext cx="11809312" cy="634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3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Visual Studio application console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CH" u="sng" dirty="0">
                <a:hlinkClick r:id="rId2"/>
              </a:rPr>
              <a:t>https://</a:t>
            </a:r>
            <a:r>
              <a:rPr lang="fr-CH" u="sng" dirty="0" smtClean="0">
                <a:hlinkClick r:id="rId2"/>
              </a:rPr>
              <a:t>github.com/rrmhearts/Serial-Programming-Win32API-C</a:t>
            </a:r>
            <a:endParaRPr lang="fr-CH" u="sng" dirty="0" smtClean="0"/>
          </a:p>
          <a:p>
            <a:r>
              <a:rPr lang="fr-CH" dirty="0"/>
              <a:t>Tache effectuer</a:t>
            </a:r>
          </a:p>
          <a:p>
            <a:pPr lvl="1"/>
            <a:r>
              <a:rPr lang="fr-CH" dirty="0"/>
              <a:t>Ouverture du port</a:t>
            </a:r>
          </a:p>
          <a:p>
            <a:pPr lvl="1"/>
            <a:r>
              <a:rPr lang="fr-CH" dirty="0"/>
              <a:t>Paramétrer le port serial</a:t>
            </a:r>
          </a:p>
          <a:p>
            <a:pPr lvl="1"/>
            <a:r>
              <a:rPr lang="fr-CH" dirty="0"/>
              <a:t>L’envoie d’une </a:t>
            </a:r>
            <a:r>
              <a:rPr lang="fr-CH" dirty="0" smtClean="0"/>
              <a:t>trame</a:t>
            </a:r>
          </a:p>
          <a:p>
            <a:r>
              <a:rPr lang="fr-CH" dirty="0" smtClean="0"/>
              <a:t>Librairie </a:t>
            </a:r>
          </a:p>
          <a:p>
            <a:pPr lvl="1"/>
            <a:r>
              <a:rPr lang="fr-CH" dirty="0" smtClean="0"/>
              <a:t>Allumé éteindre des LED</a:t>
            </a:r>
          </a:p>
          <a:p>
            <a:pPr lvl="1"/>
            <a:r>
              <a:rPr lang="fr-CH" dirty="0" smtClean="0"/>
              <a:t>Ecrire sur le LCD</a:t>
            </a:r>
          </a:p>
          <a:p>
            <a:pPr lvl="1"/>
            <a:endParaRPr lang="fr-CH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396" y="3861048"/>
            <a:ext cx="5375810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6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Etat </a:t>
            </a:r>
            <a:r>
              <a:rPr lang="fr-CH" dirty="0" smtClean="0"/>
              <a:t>Général &amp; Suite du projet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 dirty="0" smtClean="0"/>
          </a:p>
          <a:p>
            <a:r>
              <a:rPr lang="fr-CH" dirty="0" smtClean="0"/>
              <a:t>Etat général</a:t>
            </a:r>
          </a:p>
          <a:p>
            <a:pPr lvl="1"/>
            <a:r>
              <a:rPr lang="fr-CH" dirty="0" smtClean="0"/>
              <a:t>On peut allumer et éteindre des </a:t>
            </a:r>
            <a:r>
              <a:rPr lang="fr-CH" dirty="0" err="1" smtClean="0"/>
              <a:t>LEDs</a:t>
            </a:r>
            <a:endParaRPr lang="fr-CH" dirty="0" smtClean="0"/>
          </a:p>
          <a:p>
            <a:pPr lvl="1"/>
            <a:r>
              <a:rPr lang="fr-CH" dirty="0" smtClean="0"/>
              <a:t>Ecrire sur le LCD</a:t>
            </a:r>
            <a:endParaRPr lang="fr-CH" dirty="0" smtClean="0"/>
          </a:p>
          <a:p>
            <a:r>
              <a:rPr lang="fr-CH" dirty="0" smtClean="0"/>
              <a:t>Suite du projet</a:t>
            </a:r>
            <a:endParaRPr lang="fr-CH" dirty="0"/>
          </a:p>
          <a:p>
            <a:pPr lvl="1"/>
            <a:r>
              <a:rPr lang="fr-CH" dirty="0" smtClean="0"/>
              <a:t>Mettre à jour la librairie</a:t>
            </a:r>
          </a:p>
          <a:p>
            <a:pPr lvl="1"/>
            <a:r>
              <a:rPr lang="fr-CH" dirty="0" smtClean="0"/>
              <a:t>Mettre rajouter d’autre traitement sur le kit ARM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446626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nologie 16: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57_TF02787990_TF02787990.potx" id="{ABCB071B-19A3-44BE-B302-F4BBE7E3E2D5}" vid="{F4600F28-01B2-4FC5-9857-5FFF9F08051B}"/>
    </a:ext>
  </a:extLst>
</a:theme>
</file>

<file path=ppt/theme/theme2.xml><?xml version="1.0" encoding="utf-8"?>
<a:theme xmlns:a="http://schemas.openxmlformats.org/drawingml/2006/main" name="Thèm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4873beb7-5857-4685-be1f-d57550cc96cc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Circuit à trois lignes (grand écran)</Template>
  <TotalTime>79</TotalTime>
  <Words>240</Words>
  <Application>Microsoft Office PowerPoint</Application>
  <PresentationFormat>Personnalisé</PresentationFormat>
  <Paragraphs>80</Paragraphs>
  <Slides>10</Slides>
  <Notes>3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Times New Roman</vt:lpstr>
      <vt:lpstr>Yu Mincho</vt:lpstr>
      <vt:lpstr>Technologie 16:9</vt:lpstr>
      <vt:lpstr>2202 Interface carte ATM pour exercices PROG</vt:lpstr>
      <vt:lpstr>Table des matières</vt:lpstr>
      <vt:lpstr>Cahier de charge</vt:lpstr>
      <vt:lpstr>Planning</vt:lpstr>
      <vt:lpstr>Choix de la trame</vt:lpstr>
      <vt:lpstr>Software Kit ARM (Floatchart)</vt:lpstr>
      <vt:lpstr>Présentation PowerPoint</vt:lpstr>
      <vt:lpstr>Visual Studio application console</vt:lpstr>
      <vt:lpstr>Etat Général &amp; Suite du projet</vt:lpstr>
      <vt:lpstr>Conclusion</vt:lpstr>
    </vt:vector>
  </TitlesOfParts>
  <Company>DGEP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2202 Interface carte ATM pour exercices PROG</dc:title>
  <dc:creator>Subahskanth Mohanasarma</dc:creator>
  <cp:lastModifiedBy>Subahskanth Mohanasarma</cp:lastModifiedBy>
  <cp:revision>8</cp:revision>
  <dcterms:created xsi:type="dcterms:W3CDTF">2022-06-07T15:04:07Z</dcterms:created>
  <dcterms:modified xsi:type="dcterms:W3CDTF">2022-06-08T15:24:47Z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